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14"/>
  </p:notesMasterIdLst>
  <p:sldIdLst>
    <p:sldId id="298" r:id="rId5"/>
    <p:sldId id="316" r:id="rId6"/>
    <p:sldId id="324" r:id="rId7"/>
    <p:sldId id="325" r:id="rId8"/>
    <p:sldId id="327" r:id="rId9"/>
    <p:sldId id="330" r:id="rId10"/>
    <p:sldId id="331" r:id="rId11"/>
    <p:sldId id="326" r:id="rId12"/>
    <p:sldId id="329" r:id="rId13"/>
  </p:sldIdLst>
  <p:sldSz cx="12192000" cy="6858000"/>
  <p:notesSz cx="6858000" cy="9144000"/>
  <p:embeddedFontLst>
    <p:embeddedFont>
      <p:font typeface="Buckeye Sans" panose="020B0604020202020204" charset="0"/>
      <p:regular r:id="rId15"/>
      <p:bold r:id="rId16"/>
      <p:italic r:id="rId17"/>
      <p:boldItalic r:id="rId18"/>
    </p:embeddedFont>
    <p:embeddedFont>
      <p:font typeface="Buckeye Sans 2" panose="020B0604020202020204" charset="0"/>
      <p:regular r:id="rId19"/>
      <p:bold r:id="rId20"/>
      <p:italic r:id="rId21"/>
      <p:boldItalic r:id="rId22"/>
    </p:embeddedFont>
    <p:embeddedFont>
      <p:font typeface="Buckeye Serif 2 Black" panose="020B0604020202020204" charset="0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ad and Delete" id="{B36D38AF-8F72-6A44-A646-8224B27F1D65}">
          <p14:sldIdLst/>
        </p14:section>
        <p14:section name="Sample Slides" id="{CBD7D772-17AE-AC4B-BBFE-463C72D05109}">
          <p14:sldIdLst>
            <p14:sldId id="298"/>
            <p14:sldId id="316"/>
            <p14:sldId id="324"/>
            <p14:sldId id="325"/>
            <p14:sldId id="327"/>
            <p14:sldId id="330"/>
            <p14:sldId id="331"/>
            <p14:sldId id="326"/>
            <p14:sldId id="32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325"/>
    <a:srgbClr val="202324"/>
    <a:srgbClr val="3F4443"/>
    <a:srgbClr val="6B6C6C"/>
    <a:srgbClr val="A2AAAD"/>
    <a:srgbClr val="BA0C2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37FAB-99C2-3219-AB3F-10C506409ED3}" v="254" dt="2026-01-28T18:43:25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0.fntdata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548DD-AF31-45BA-A26D-7AC4939564E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8C05-38F5-46EB-BECD-5394A7777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ADA Act was established in 1990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41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B7563A70-D23D-D7C3-314B-097E27A5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147412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1349829"/>
            <a:ext cx="12191998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6148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Quot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0854" y="929898"/>
            <a:ext cx="10944272" cy="3117995"/>
          </a:xfrm>
        </p:spPr>
        <p:txBody>
          <a:bodyPr anchor="b" anchorCtr="0">
            <a:normAutofit/>
          </a:bodyPr>
          <a:lstStyle>
            <a:lvl1pPr>
              <a:lnSpc>
                <a:spcPct val="14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“Click to add quote”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50853" y="4280104"/>
            <a:ext cx="10944273" cy="365126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 b="1"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Source name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D1693-BD83-7256-F00D-049430687D20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50852" y="4676732"/>
            <a:ext cx="10944271" cy="365125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l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26368F6-BE32-EB56-8E4A-AA082A0C3A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8695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556657"/>
            <a:ext cx="4647568" cy="2024979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85986" y="3619779"/>
            <a:ext cx="4647568" cy="105580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copy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233CD8-5E31-4581-814D-DA09D49C1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408233" y="873264"/>
            <a:ext cx="0" cy="470578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39276" y="118665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5270" y="1197473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6905263" y="1494459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3B784B6F-C536-4BE2-9F68-EFD22C48A77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839269" y="2625206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8CA5EED-CA8D-41CE-A9A2-2D0FD1FFEA2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05263" y="2650316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6A62EE4C-12CF-4CD9-A03E-75610F65D462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6905256" y="2933014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 copy</a:t>
            </a:r>
          </a:p>
          <a:p>
            <a:pPr lvl="4"/>
            <a:endParaRPr lang="en-US"/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1EDC020B-92DF-44EE-8F61-D1F57159382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39269" y="3984098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6EC31054-F323-447E-A250-00C70D0332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05263" y="3994920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2A0E534F-F82F-491F-A155-625F7F13DD81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6905256" y="4291906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F9212-10A9-D642-30EB-8604A59DE1A3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1563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32636A59-1C4D-DB7E-7AB5-5FF3CE74F2C1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376210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376210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376210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2C069-8968-D54D-2277-5D1AAF2AFEB3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15916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840F6E-5028-202C-488C-6E119F9F4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21450-A5C8-7AC0-18C4-F68F4E92811B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240574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240574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240574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8DB9D046-1452-3F52-9EF6-F1591861163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837311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99F1484B-33B4-49AF-50B3-692F9415D08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739337" y="5290686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A8463267-4C32-C0A8-B221-D5C692958888}"/>
              </a:ext>
            </a:extLst>
          </p:cNvPr>
          <p:cNvSpPr>
            <a:spLocks noGrp="1"/>
          </p:cNvSpPr>
          <p:nvPr>
            <p:ph sz="half" idx="44" hasCustomPrompt="1"/>
          </p:nvPr>
        </p:nvSpPr>
        <p:spPr>
          <a:xfrm>
            <a:off x="4739337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0F713BA4-C3F0-7266-BFA2-4EB5D9BED635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2694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77A3737E-4F1C-4A60-75FE-0CD6387D447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171506" y="5290686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3" name="Content Placeholder 3">
            <a:extLst>
              <a:ext uri="{FF2B5EF4-FFF2-40B4-BE49-F238E27FC236}">
                <a16:creationId xmlns:a16="http://schemas.microsoft.com/office/drawing/2014/main" id="{1F5B1B2F-7A86-7712-D642-D31C7A449AC0}"/>
              </a:ext>
            </a:extLst>
          </p:cNvPr>
          <p:cNvSpPr>
            <a:spLocks noGrp="1"/>
          </p:cNvSpPr>
          <p:nvPr>
            <p:ph sz="half" idx="47" hasCustomPrompt="1"/>
          </p:nvPr>
        </p:nvSpPr>
        <p:spPr>
          <a:xfrm>
            <a:off x="71715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4" name="Picture Placeholder 4">
            <a:extLst>
              <a:ext uri="{FF2B5EF4-FFF2-40B4-BE49-F238E27FC236}">
                <a16:creationId xmlns:a16="http://schemas.microsoft.com/office/drawing/2014/main" id="{1AF508C4-773E-5526-D0B3-4519BA6E9F49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97078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5A52EAA6-4323-C683-D3E0-0360F2401CB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09906" y="5290686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6" name="Content Placeholder 3">
            <a:extLst>
              <a:ext uri="{FF2B5EF4-FFF2-40B4-BE49-F238E27FC236}">
                <a16:creationId xmlns:a16="http://schemas.microsoft.com/office/drawing/2014/main" id="{ED840ECE-E392-54F4-E5E0-09C6BAC5F6FA}"/>
              </a:ext>
            </a:extLst>
          </p:cNvPr>
          <p:cNvSpPr>
            <a:spLocks noGrp="1"/>
          </p:cNvSpPr>
          <p:nvPr>
            <p:ph sz="half" idx="50" hasCustomPrompt="1"/>
          </p:nvPr>
        </p:nvSpPr>
        <p:spPr>
          <a:xfrm>
            <a:off x="96099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F5E1F2-7C1B-48EC-FCD0-E565F4F64ED3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05526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1000" y="381000"/>
            <a:ext cx="11414127" cy="57664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2DB8F7D-D1FE-F063-0001-DCC9E185646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736627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W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272592"/>
            <a:ext cx="4175127" cy="15576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Add your slide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771571" y="546912"/>
            <a:ext cx="7023556" cy="1557660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6873" y="2278743"/>
            <a:ext cx="11398254" cy="386866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AAE4766-F2C0-F16D-0B3B-719AED02D54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52040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6DB94C-2BA1-25B7-2E42-3F62C5C505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07A25B4-BF25-2EB3-833F-C53135D04762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B3712-421D-4D44-A208-FCFD9F142B3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855028" y="365125"/>
            <a:ext cx="6940099" cy="56830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add a chart or table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E578F7C-13CC-E87F-F2AD-A0AB0C1C088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5593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T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FDC804-E7FE-7C50-C943-670922246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8982" y="1088571"/>
            <a:ext cx="4507018" cy="203586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00667-0B00-7C89-1FA5-FF679669B42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88982" y="3162581"/>
            <a:ext cx="4507018" cy="242836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2826" y="365126"/>
            <a:ext cx="4480151" cy="56830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7EDD209-6689-1C32-6E1A-83FCE0E8F7B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636749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79F3245-5C19-491B-A3C7-0953BE94E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1ED6957-2F68-AC1E-7E2F-65AD6BFD944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/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39788" y="351320"/>
            <a:ext cx="6955340" cy="290350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839787" y="3407229"/>
            <a:ext cx="3339392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46564" y="3418114"/>
            <a:ext cx="3448563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C78C2C9-7E28-6E6A-9D50-C777A472E1F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58974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06323A5-7CBF-8649-525A-F19330DD1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40A089E6-0B67-BC9B-0FB9-8827CB3BD7B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</a:defRPr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</a:defRPr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65914" y="40574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85027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74442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865914" y="3206932"/>
            <a:ext cx="6940099" cy="2925281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53F564F-0443-51F3-E988-89ACD26D085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37315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349829"/>
            <a:ext cx="12191999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A1891-4F18-21D3-C42B-C393E26C92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348770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7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6873" y="427519"/>
            <a:ext cx="446904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6873" y="3483429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45229" y="3494314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68240" y="3170718"/>
            <a:ext cx="678552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68240" y="43622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1659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307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2B2D00-2371-556E-7F07-3869A02674F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2368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DEF2A-FDC4-461B-A64A-242E9A04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ED7E4C8-4B2D-011C-B8D0-D237EF2A844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29764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4362996"/>
            <a:ext cx="12191998" cy="1066800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0040" y="5394960"/>
            <a:ext cx="11475085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16CC2C9D-C02A-BAE3-2704-C31FEC3DB5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1998" cy="42976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</p:spTree>
    <p:extLst>
      <p:ext uri="{BB962C8B-B14F-4D97-AF65-F5344CB8AC3E}">
        <p14:creationId xmlns:p14="http://schemas.microsoft.com/office/powerpoint/2010/main" val="395651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Dark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rgbClr val="3F4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F4A13-8B43-1464-D0BE-2779A41FBC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8465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Light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C6F392F-917D-45D5-6794-2C273B2B86D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48647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Scar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044CC11-B2B5-91EE-5F4A-B3131A2560E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723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D145B43-FC71-CFED-BAD0-9399BDDCE1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873" y="2074421"/>
            <a:ext cx="11398254" cy="4015454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5044CEF-5803-8967-D12C-DC1FCA0925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4145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38790D-1034-D042-D3C2-3BF8915C9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9F7AB1A-7858-0364-53A6-E5039FF0E0C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10778-4DA8-45B3-97ED-ECBE5C6085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0F89D-2F52-4A06-A26B-F81A4CCA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4246764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91D34A-06A7-6398-2C15-8309625A99B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7402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4F904E5-9900-1D9E-FED4-2AA7BBADCA7F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452256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615C9D-EE6C-4B25-8C7B-BD41495E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7915362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E4D3FC-41C9-D578-F008-6630E7FFA4E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8153400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C53F21D-CA93-9B93-4A6E-8255D9511D03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8142514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4FC36F5-6520-E84C-7FE4-D96F7E0707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17828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84EC54A-1238-054A-B123-4E089148A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68B3D21-7A3E-9FD3-2561-1B65C1C3E8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C1AF12-65D7-4CCC-B876-272178DEF7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5975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31E8251-4870-40ED-8F84-F3F4065F8B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5983" y="3744683"/>
            <a:ext cx="3200400" cy="598641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921F103-A52D-4BF8-A426-261D45BC06E9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15976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EB0FA1DA-3E46-56DA-3A0F-C2F4894C2D4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975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7B445D7-04D9-4518-A91A-395D959AA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62024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544B66B5-8A11-414B-BD6A-3CA8D49CDA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2032" y="3755569"/>
            <a:ext cx="3200400" cy="587755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9B83ED64-7985-4721-920B-54BC42A5E1D7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4362025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8DDA1D2-D91C-4DA3-7F82-2C47CE653FD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65086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48CFB95A-0D9D-453A-9CB2-BF05EF3E7A0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08066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D79EC675-E9A3-4C03-B61F-A49031FA500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08074" y="3766455"/>
            <a:ext cx="3200400" cy="576869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8429F79-518E-407C-8FF2-83D7C7D801FD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7908067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307938-5206-7658-371A-FABCB8A01B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14198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D1F69D-5AE9-A1D6-EFC3-3A6B8410BE82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18929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8F603-DAEE-420E-95E6-F50256758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749" y="6304801"/>
            <a:ext cx="4973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Buckeye Sans 2" pitchFamily="2" charset="77"/>
              </a:defRPr>
            </a:lvl1pPr>
          </a:lstStyle>
          <a:p>
            <a:fld id="{DFA4CD3D-26C8-47FF-8D13-9B32BAAB4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EA513-5076-4D62-8F85-69A918D7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59" y="365125"/>
            <a:ext cx="1138736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855A3-A75E-4A34-A5A1-1B324FA10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3" y="1825625"/>
            <a:ext cx="113873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0407176-A5CF-A9D8-7731-6DB6C7753859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76" y="6308987"/>
            <a:ext cx="2638427" cy="3776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79F17C4-0226-849B-E89F-34D9CB02D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95565" y="63214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12325"/>
                </a:solidFill>
              </a:defRPr>
            </a:lvl1pPr>
          </a:lstStyle>
          <a:p>
            <a:r>
              <a:rPr lang="en-US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39214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0" r:id="rId2"/>
    <p:sldLayoutId id="2147483697" r:id="rId3"/>
    <p:sldLayoutId id="2147483658" r:id="rId4"/>
    <p:sldLayoutId id="2147483702" r:id="rId5"/>
    <p:sldLayoutId id="2147483703" r:id="rId6"/>
    <p:sldLayoutId id="2147483650" r:id="rId7"/>
    <p:sldLayoutId id="2147483676" r:id="rId8"/>
    <p:sldLayoutId id="2147483679" r:id="rId9"/>
    <p:sldLayoutId id="2147483701" r:id="rId10"/>
    <p:sldLayoutId id="2147483678" r:id="rId11"/>
    <p:sldLayoutId id="2147483682" r:id="rId12"/>
    <p:sldLayoutId id="2147483698" r:id="rId13"/>
    <p:sldLayoutId id="2147483695" r:id="rId14"/>
    <p:sldLayoutId id="2147483694" r:id="rId15"/>
    <p:sldLayoutId id="2147483662" r:id="rId16"/>
    <p:sldLayoutId id="2147483663" r:id="rId17"/>
    <p:sldLayoutId id="2147483665" r:id="rId18"/>
    <p:sldLayoutId id="2147483696" r:id="rId19"/>
    <p:sldLayoutId id="2147483699" r:id="rId20"/>
    <p:sldLayoutId id="2147483655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Buckeye Serif 2 Black" pitchFamily="2" charset="77"/>
          <a:ea typeface="Buckeye Serif 2 Black" pitchFamily="2" charset="77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None/>
        <a:defRPr sz="24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0000"/>
        <a:buFont typeface="Arial" panose="020B0604020202020204" pitchFamily="34" charset="0"/>
        <a:buChar char="•"/>
        <a:defRPr sz="22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defRPr sz="20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sc-accessibility@osu.edu?subject=Digital%20Accessibility%20Request%20from%20Instructional%20and%20Research%20IT%20Support%20Services%20(IRIS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ccessibility.osu.edu/title-ii/faculty-guidanc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scode.osu.edu/resources/asc-online-course-syllabi-example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scnet.osu.edu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ascode@osu.edu" TargetMode="External"/><Relationship Id="rId3" Type="http://schemas.openxmlformats.org/officeDocument/2006/relationships/hyperlink" Target="https://das.osu.edu/digital-accessibility-title-ii-and-you" TargetMode="External"/><Relationship Id="rId7" Type="http://schemas.openxmlformats.org/officeDocument/2006/relationships/hyperlink" Target="mailto:asc-accessibility@osu.edu" TargetMode="External"/><Relationship Id="rId2" Type="http://schemas.openxmlformats.org/officeDocument/2006/relationships/hyperlink" Target="https://accessibility.osu.edu/title-ii/faculty-guidanc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sctech.osu.edu/teams/asc-digital-accessibility" TargetMode="External"/><Relationship Id="rId5" Type="http://schemas.openxmlformats.org/officeDocument/2006/relationships/hyperlink" Target="https://ascode.osu.edu/resources/digital-accessibility" TargetMode="External"/><Relationship Id="rId4" Type="http://schemas.openxmlformats.org/officeDocument/2006/relationships/hyperlink" Target="https://teaching.resources.osu.edu/toolsets/ally" TargetMode="External"/><Relationship Id="rId9" Type="http://schemas.openxmlformats.org/officeDocument/2006/relationships/hyperlink" Target="https://ascode.osu.edu/request-consultation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25F416-76BD-1BAE-8700-257D1534E1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0">
                <a:latin typeface="Buckeye Serif 2 Black"/>
                <a:ea typeface="Buckeye Serif 2 Black"/>
              </a:rPr>
              <a:t>New ADA Title II </a:t>
            </a:r>
            <a:br>
              <a:rPr lang="en-US" b="0">
                <a:latin typeface="Buckeye Serif 2 Black"/>
                <a:ea typeface="Buckeye Serif 2 Black"/>
              </a:rPr>
            </a:br>
            <a:r>
              <a:rPr lang="en-US" b="0">
                <a:latin typeface="Buckeye Serif 2 Black"/>
                <a:ea typeface="Buckeye Serif 2 Black"/>
              </a:rPr>
              <a:t>Digital Accessibility Requirements </a:t>
            </a:r>
            <a:endParaRPr lang="en-US" b="0">
              <a:solidFill>
                <a:schemeClr val="tx1"/>
              </a:solidFill>
              <a:latin typeface="Buckeye Serif 2 Black"/>
              <a:ea typeface="Buckeye Serif 2 Black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F5440-EF61-A5BC-C090-8ADB70E72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7973" y="3451629"/>
            <a:ext cx="10323334" cy="125545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latin typeface="Buckeye Sans 2"/>
              </a:rPr>
              <a:t>Friday, Jan 30, 2026</a:t>
            </a:r>
          </a:p>
          <a:p>
            <a:r>
              <a:rPr lang="en-US">
                <a:latin typeface="Buckeye Sans 2"/>
              </a:rPr>
              <a:t>Eva Dale and Abhijit Varde</a:t>
            </a:r>
            <a:endParaRPr lang="en-US"/>
          </a:p>
          <a:p>
            <a:r>
              <a:rPr lang="en-US" u="sng">
                <a:latin typeface="Buckeye Sans 2"/>
                <a:hlinkClick r:id="rId2" tooltip="Email for accessibility assistance"/>
              </a:rPr>
              <a:t>asc-accessibility@osu.edu</a:t>
            </a:r>
            <a:endParaRPr lang="en-US" u="sng">
              <a:latin typeface="Buckeye Sans 2"/>
            </a:endParaRPr>
          </a:p>
          <a:p>
            <a:endParaRPr lang="en-US" u="sng">
              <a:latin typeface="Buckeye Sans 2"/>
            </a:endParaRPr>
          </a:p>
        </p:txBody>
      </p:sp>
    </p:spTree>
    <p:extLst>
      <p:ext uri="{BB962C8B-B14F-4D97-AF65-F5344CB8AC3E}">
        <p14:creationId xmlns:p14="http://schemas.microsoft.com/office/powerpoint/2010/main" val="122205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F61168-F34A-D449-B893-56B378B6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F32D4C-8131-3C6A-7D39-5CD6F159B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What is Title II?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2AA58F-7F6A-AA0F-DF50-F09555553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>
                <a:latin typeface="Buckeye Sans 2"/>
              </a:rPr>
              <a:t>In April 2024, the Department of Justice published a rule updating its regulations for </a:t>
            </a:r>
            <a:r>
              <a:rPr lang="en-US" b="1">
                <a:latin typeface="Buckeye Sans 2"/>
              </a:rPr>
              <a:t>Title II of the Americans with Disabilities Act.</a:t>
            </a:r>
            <a:r>
              <a:rPr lang="en-US">
                <a:latin typeface="Buckeye Sans 2"/>
              </a:rPr>
              <a:t> The rule sets technical requirements for state and local governments to follow to make sure that their websites and mobile apps are accessible to people with disabilities. </a:t>
            </a:r>
            <a:endParaRPr lang="en-US"/>
          </a:p>
          <a:p>
            <a:endParaRPr lang="en-US">
              <a:latin typeface="Buckeye Sans 2"/>
            </a:endParaRPr>
          </a:p>
          <a:p>
            <a:pPr marL="342900" indent="-342900">
              <a:buChar char="•"/>
            </a:pPr>
            <a:r>
              <a:rPr lang="en-US">
                <a:latin typeface="Buckeye Sans 2"/>
              </a:rPr>
              <a:t>This rule takes effect </a:t>
            </a:r>
            <a:r>
              <a:rPr lang="en-US" b="1">
                <a:solidFill>
                  <a:schemeClr val="accent1"/>
                </a:solidFill>
                <a:latin typeface="Buckeye Sans 2"/>
              </a:rPr>
              <a:t>April 24, 2026.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2B971A-D54D-EA3A-0334-AD99701DC10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00399" y="6312785"/>
            <a:ext cx="5324486" cy="34128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9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82F8B-D139-BB8C-C71F-F1517AF37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A25378-BA9F-917C-6FD0-F66BBB1EB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9C21B0-0A5A-463D-F6C2-25135E0AE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What Content Does This Cover?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92C966-6CA2-353C-09AB-49450212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Buckeye Sans 2"/>
              </a:rPr>
              <a:t>Title </a:t>
            </a:r>
            <a:r>
              <a:rPr lang="en-US" dirty="0" err="1">
                <a:latin typeface="Buckeye Sans 2"/>
              </a:rPr>
              <a:t>ll</a:t>
            </a:r>
            <a:r>
              <a:rPr lang="en-US" dirty="0">
                <a:latin typeface="Buckeye Sans 2"/>
              </a:rPr>
              <a:t> covers all things digital. 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Websites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Administrative, Business and Instructional Documents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Online meetings and webinars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Software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Course Content including documents and media (images and videos)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200" dirty="0">
                <a:latin typeface="Buckeye Sans 2"/>
              </a:rPr>
              <a:t>The general idea is that Title II wants everything to be accessible according to the Web Content Accessibility Guidelines (WCAG) 2.1 AA Level.</a:t>
            </a:r>
            <a:endParaRPr lang="en-US" dirty="0">
              <a:latin typeface="Buckeye Sans 2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F342824-7882-3695-409C-397F7DDD1AF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3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A805E-D373-C6CF-F4D4-0A32C77AA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D59A97-A77A-534F-C580-5047365B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FAF15F-F127-FC89-679E-128ECAE9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Faculty Guidance from ADA Office?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10FDC9-3523-43CB-950D-30F328517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>
                <a:latin typeface="Buckeye Sans 2"/>
              </a:rPr>
              <a:t>We met with the ADA office to get clarity on what the April 2026 deadline means.</a:t>
            </a:r>
            <a:endParaRPr lang="en-US"/>
          </a:p>
          <a:p>
            <a:pPr marL="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  The university will be under a higher level of scrutiny regarding digital accessibility</a:t>
            </a:r>
          </a:p>
          <a:p>
            <a:pPr marL="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 Progress not perfection</a:t>
            </a:r>
            <a:endParaRPr lang="en-US"/>
          </a:p>
          <a:p>
            <a:pPr marL="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 </a:t>
            </a:r>
            <a:r>
              <a:rPr lang="en-US">
                <a:highlight>
                  <a:srgbClr val="FFFF00"/>
                </a:highlight>
                <a:latin typeface="Buckeye Sans 2"/>
              </a:rPr>
              <a:t>People do not need to take content down by the deadline</a:t>
            </a:r>
          </a:p>
          <a:p>
            <a:pPr marL="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 People need to show they are being thoughtful about digital content to make it as accessible as possible and continue to improve the accessibility</a:t>
            </a:r>
          </a:p>
          <a:p>
            <a:pPr marL="342900">
              <a:lnSpc>
                <a:spcPct val="150000"/>
              </a:lnSpc>
            </a:pPr>
            <a:r>
              <a:rPr lang="en-US" b="1">
                <a:latin typeface="Buckeye Sans 2"/>
              </a:rPr>
              <a:t>Faculty Guidance Page: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2"/>
              </a:rPr>
              <a:t>https://accessibility.osu.edu/title-ii/faculty-guidance</a:t>
            </a:r>
            <a:r>
              <a:rPr lang="en-US">
                <a:latin typeface="Buckeye Sans 2"/>
              </a:rPr>
              <a:t>   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51823E-7BE5-3F5B-E4BB-21302056BC6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B1441-B5FF-2936-89A8-CAA6AFF04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7E8A8A-8985-E192-A3DE-30A05BD4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C80849-B38C-9232-E729-2470D50C2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Course Accessibility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9C9212-6E41-9DB6-6BE9-55842C9A9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Buckeye Sans 2"/>
              </a:rPr>
              <a:t>There are several new and existing resources faculty can use to help with this effort: 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A11y: a new tool to identify accessibility barriers within Carmen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Instructional software and digital textbook vetting and adoption process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Purchase of additional remediation tools (i.e. </a:t>
            </a:r>
            <a:r>
              <a:rPr lang="en-US" dirty="0" err="1">
                <a:latin typeface="Buckeye Sans 2"/>
              </a:rPr>
              <a:t>Mathpix</a:t>
            </a:r>
            <a:r>
              <a:rPr lang="en-US" dirty="0">
                <a:latin typeface="Buckeye Sans 2"/>
              </a:rPr>
              <a:t>) through ODE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Large course accessibility remediation joint effort</a:t>
            </a:r>
            <a:endParaRPr lang="en-US" dirty="0"/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 dirty="0">
                <a:latin typeface="Buckeye Sans 2"/>
              </a:rPr>
              <a:t>ODE website resources: checklist + job aides, articles, teaching forums, spotlights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1A8AC9-84DB-8D26-4ECF-DB996C0C48D8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5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0B609-5B14-E26F-9898-65B72154C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94ECDF-E98F-6707-11E9-EA7C5202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28B0FF-C2D3-4B2F-44C9-AF78A938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Accessible Syllabi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142FB07-E121-00DF-50C7-3A6C8C37D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There is a </a:t>
            </a:r>
            <a:r>
              <a:rPr lang="en-US">
                <a:latin typeface="Buckeye Sans 2"/>
                <a:hlinkClick r:id="rId2"/>
              </a:rPr>
              <a:t>distance learning syllabus template</a:t>
            </a:r>
            <a:r>
              <a:rPr lang="en-US">
                <a:latin typeface="Buckeye Sans 2"/>
              </a:rPr>
              <a:t> on the ASCODE Website.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The </a:t>
            </a:r>
            <a:r>
              <a:rPr lang="en-US" err="1">
                <a:latin typeface="Buckeye Sans 2"/>
              </a:rPr>
              <a:t>ASCTech</a:t>
            </a:r>
            <a:r>
              <a:rPr lang="en-US">
                <a:latin typeface="Buckeye Sans 2"/>
              </a:rPr>
              <a:t> Digital Accessibility team can create an in-person version of this template if that would be useful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88245D7-B54D-0448-DFD2-09830785A6C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0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082B6-879F-1AEB-3C09-33544A3EE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987376-2D38-410C-2D69-F07D1733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927BAA-A369-7E61-B6AE-B77DA59C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ASCNET Proposal Content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3CF2A8-55B2-554A-B803-14F8E234B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There are a lot of PDF files on the </a:t>
            </a:r>
            <a:r>
              <a:rPr lang="en-US">
                <a:latin typeface="Buckeye Sans 2"/>
                <a:hlinkClick r:id="rId2"/>
              </a:rPr>
              <a:t>https://ascnet.osu.edu/</a:t>
            </a:r>
            <a:r>
              <a:rPr lang="en-US">
                <a:latin typeface="Buckeye Sans 2"/>
              </a:rPr>
              <a:t> website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How are these PDF files created?</a:t>
            </a:r>
          </a:p>
          <a:p>
            <a:pPr marL="342900" indent="-342900">
              <a:lnSpc>
                <a:spcPct val="150000"/>
              </a:lnSpc>
              <a:buChar char="•"/>
            </a:pPr>
            <a:r>
              <a:rPr lang="en-US">
                <a:latin typeface="Buckeye Sans 2"/>
              </a:rPr>
              <a:t>Is the desire to have this content behind a password?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549280-AABB-0188-768F-DAFC7B1F649C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4650-05DC-FF0A-24E3-D879CBF2A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8E386-64E4-4C9E-F0E8-CD1D006A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E683C1-DEA0-2C7F-462D-C08470686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/>
          <a:lstStyle/>
          <a:p>
            <a:r>
              <a:rPr lang="en-US">
                <a:latin typeface="Buckeye Serif 2 Black"/>
                <a:ea typeface="Buckeye Serif 2 Black"/>
              </a:rPr>
              <a:t>Links and Resources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2F51D2-FCDE-6022-4C49-EBF3F9C5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Faculty Guidance Page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2"/>
              </a:rPr>
              <a:t>https://accessibility.osu.edu/title-ii/faculty-guidance</a:t>
            </a:r>
            <a:r>
              <a:rPr lang="en-US">
                <a:latin typeface="Buckeye Sans 2"/>
              </a:rPr>
              <a:t> 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Title II and You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3"/>
              </a:rPr>
              <a:t>https://das.osu.edu/digital-accessibility-title-ii-and-you</a:t>
            </a:r>
            <a:r>
              <a:rPr lang="en-US">
                <a:latin typeface="Buckeye Sans 2"/>
              </a:rPr>
              <a:t> 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A11y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4"/>
              </a:rPr>
              <a:t>https://teaching.resources.osu.edu/toolsets/ally</a:t>
            </a:r>
            <a:r>
              <a:rPr lang="en-US">
                <a:latin typeface="Buckeye Sans 2"/>
              </a:rPr>
              <a:t> 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ASCODE Course Accessibility Checklist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5"/>
              </a:rPr>
              <a:t>https://ascode.osu.edu/resources/digital-accessibility</a:t>
            </a:r>
            <a:r>
              <a:rPr lang="en-US">
                <a:latin typeface="Buckeye Sans 2"/>
              </a:rPr>
              <a:t> 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 err="1">
                <a:latin typeface="Buckeye Sans 2"/>
              </a:rPr>
              <a:t>ASCTech</a:t>
            </a:r>
            <a:r>
              <a:rPr lang="en-US" b="1">
                <a:latin typeface="Buckeye Sans 2"/>
              </a:rPr>
              <a:t> Digital Accessibility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6"/>
              </a:rPr>
              <a:t>https://asctech.osu.edu/teams/asc-digital-accessibility</a:t>
            </a:r>
            <a:r>
              <a:rPr lang="en-US">
                <a:latin typeface="Buckeye Sans 2"/>
              </a:rPr>
              <a:t> 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General Accessibility Questions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7"/>
              </a:rPr>
              <a:t>asc-accessibility@osu.edu</a:t>
            </a:r>
            <a:r>
              <a:rPr lang="en-US">
                <a:latin typeface="Buckeye Sans 2"/>
              </a:rPr>
              <a:t>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Course Accessibility Questions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8"/>
              </a:rPr>
              <a:t>ascode@osu.edu</a:t>
            </a:r>
            <a:r>
              <a:rPr lang="en-US">
                <a:latin typeface="Buckeye Sans 2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b="1">
                <a:latin typeface="Buckeye Sans 2"/>
              </a:rPr>
              <a:t>Requests for course support or workshops</a:t>
            </a:r>
            <a:r>
              <a:rPr lang="en-US">
                <a:latin typeface="Buckeye Sans 2"/>
              </a:rPr>
              <a:t> </a:t>
            </a:r>
            <a:r>
              <a:rPr lang="en-US">
                <a:latin typeface="Buckeye Sans 2"/>
                <a:hlinkClick r:id="rId9"/>
              </a:rPr>
              <a:t>https://ascode.osu.edu/request-consultation</a:t>
            </a:r>
            <a:r>
              <a:rPr lang="en-US">
                <a:latin typeface="Buckeye Sans 2"/>
              </a:rPr>
              <a:t> 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E8762C8-7160-89F8-6AEB-CEC1ABCFBF1C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1B922-CEFE-6B6A-E866-02DEF50B8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B8FD08-D856-265C-8054-41E549C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108DE4-A2DB-7758-07E9-144ADC69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73" y="600780"/>
            <a:ext cx="11398253" cy="838854"/>
          </a:xfrm>
        </p:spPr>
        <p:txBody>
          <a:bodyPr>
            <a:normAutofit/>
          </a:bodyPr>
          <a:lstStyle/>
          <a:p>
            <a:r>
              <a:rPr lang="en-US">
                <a:latin typeface="Buckeye Serif 2 Black"/>
                <a:ea typeface="Buckeye Serif 2 Black"/>
              </a:rPr>
              <a:t>Discussion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2538C1-AED0-7462-3FB4-263F2313F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3" y="1539401"/>
            <a:ext cx="11398254" cy="44196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3200">
                <a:latin typeface="Buckeye Sans 2"/>
              </a:rPr>
              <a:t>Questions, comments, concerns, or suggestions? </a:t>
            </a:r>
            <a:endParaRPr lang="en-US" sz="32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CD46BB-7517-6B0D-BB8D-A244D50154D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>
                <a:latin typeface="Buckeye Sans 2"/>
              </a:rPr>
              <a:t>Arts &amp; Sciences Digital Accessibility and Office of Distance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88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SU Branded">
      <a:dk1>
        <a:srgbClr val="202324"/>
      </a:dk1>
      <a:lt1>
        <a:srgbClr val="FFFFFF"/>
      </a:lt1>
      <a:dk2>
        <a:srgbClr val="202324"/>
      </a:dk2>
      <a:lt2>
        <a:srgbClr val="FFFFFF"/>
      </a:lt2>
      <a:accent1>
        <a:srgbClr val="BA0C2F"/>
      </a:accent1>
      <a:accent2>
        <a:srgbClr val="737B7E"/>
      </a:accent2>
      <a:accent3>
        <a:srgbClr val="830065"/>
      </a:accent3>
      <a:accent4>
        <a:srgbClr val="6EBBAB"/>
      </a:accent4>
      <a:accent5>
        <a:srgbClr val="E65F33"/>
      </a:accent5>
      <a:accent6>
        <a:srgbClr val="80C75B"/>
      </a:accent6>
      <a:hlink>
        <a:srgbClr val="BA0C2F"/>
      </a:hlink>
      <a:folHlink>
        <a:srgbClr val="BA0C2F"/>
      </a:folHlink>
    </a:clrScheme>
    <a:fontScheme name="Ohio State - Buckeye Fonts">
      <a:majorFont>
        <a:latin typeface="Buckeye Serif Black"/>
        <a:ea typeface=""/>
        <a:cs typeface=""/>
      </a:majorFont>
      <a:minorFont>
        <a:latin typeface="Buckey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B98B9FB81815449957933FBE0B3486" ma:contentTypeVersion="18" ma:contentTypeDescription="Create a new document." ma:contentTypeScope="" ma:versionID="f859bdd3ae43a553afe23471b536b622">
  <xsd:schema xmlns:xsd="http://www.w3.org/2001/XMLSchema" xmlns:xs="http://www.w3.org/2001/XMLSchema" xmlns:p="http://schemas.microsoft.com/office/2006/metadata/properties" xmlns:ns2="1408f353-c0d0-4671-8379-ac8420348f20" xmlns:ns3="1bb157b0-4091-4dd3-b49a-18786c37b90c" targetNamespace="http://schemas.microsoft.com/office/2006/metadata/properties" ma:root="true" ma:fieldsID="9d069b142c97756ba9dcfd38b5a5fb12" ns2:_="" ns3:_="">
    <xsd:import namespace="1408f353-c0d0-4671-8379-ac8420348f20"/>
    <xsd:import namespace="1bb157b0-4091-4dd3-b49a-18786c37b9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8f353-c0d0-4671-8379-ac8420348f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434354-605c-4a24-9fd5-b21458dd13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157b0-4091-4dd3-b49a-18786c37b90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3df4464-0895-4632-aa57-c280a1aeef80}" ma:internalName="TaxCatchAll" ma:showField="CatchAllData" ma:web="1bb157b0-4091-4dd3-b49a-18786c37b9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08f353-c0d0-4671-8379-ac8420348f20">
      <Terms xmlns="http://schemas.microsoft.com/office/infopath/2007/PartnerControls"/>
    </lcf76f155ced4ddcb4097134ff3c332f>
    <TaxCatchAll xmlns="1bb157b0-4091-4dd3-b49a-18786c37b90c" xsi:nil="true"/>
    <SharedWithUsers xmlns="1bb157b0-4091-4dd3-b49a-18786c37b90c">
      <UserInfo>
        <DisplayName>Perkins, Phillip</DisplayName>
        <AccountId>2841</AccountId>
        <AccountType/>
      </UserInfo>
      <UserInfo>
        <DisplayName>McElroy, Kayla (OSUMC)</DisplayName>
        <AccountId>2273</AccountId>
        <AccountType/>
      </UserInfo>
      <UserInfo>
        <DisplayName>Fortunato, Jordan</DisplayName>
        <AccountId>2005</AccountId>
        <AccountType/>
      </UserInfo>
      <UserInfo>
        <DisplayName>Madril, Peter (OSUMC)</DisplayName>
        <AccountId>2136</AccountId>
        <AccountType/>
      </UserInfo>
      <UserInfo>
        <DisplayName>Atchison, Ross</DisplayName>
        <AccountId>1866</AccountId>
        <AccountType/>
      </UserInfo>
      <UserInfo>
        <DisplayName>Jones, Tniesha (OSUMC)</DisplayName>
        <AccountId>2266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A8BEB66-0C0B-4B90-9CB4-1562F81D5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57AEFE-A4FA-4776-A3D1-F981B32223B8}">
  <ds:schemaRefs>
    <ds:schemaRef ds:uri="1408f353-c0d0-4671-8379-ac8420348f20"/>
    <ds:schemaRef ds:uri="1bb157b0-4091-4dd3-b49a-18786c37b9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1A5B590-EC41-47D6-9826-DB3928C76193}">
  <ds:schemaRefs>
    <ds:schemaRef ds:uri="0ed0d9af-1604-4891-b563-33d7ec25e728"/>
    <ds:schemaRef ds:uri="1408f353-c0d0-4671-8379-ac8420348f20"/>
    <ds:schemaRef ds:uri="1bb157b0-4091-4dd3-b49a-18786c37b90c"/>
    <ds:schemaRef ds:uri="228706d1-478b-4668-b4d7-5bc1aef50f65"/>
    <ds:schemaRef ds:uri="3ce6d955-4258-458b-ac6b-518e3d6206e9"/>
    <ds:schemaRef ds:uri="8b1e7f3e-bb12-474b-b482-4fa739e63894"/>
    <ds:schemaRef ds:uri="c19eea58-fec4-4ca3-bd8b-490f375e5de7"/>
    <ds:schemaRef ds:uri="de2353b2-2b78-460a-a3f2-6cc467637dc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9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New ADA Title II  Digital Accessibility Requirements </vt:lpstr>
      <vt:lpstr>What is Title II?</vt:lpstr>
      <vt:lpstr>What Content Does This Cover?</vt:lpstr>
      <vt:lpstr>Faculty Guidance from ADA Office?</vt:lpstr>
      <vt:lpstr>Course Accessibility</vt:lpstr>
      <vt:lpstr>Accessible Syllabi</vt:lpstr>
      <vt:lpstr>ASCNET Proposal Content</vt:lpstr>
      <vt:lpstr>Links and Resources</vt:lpstr>
      <vt:lpstr>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Hoy, Mary</dc:creator>
  <cp:revision>5</cp:revision>
  <dcterms:created xsi:type="dcterms:W3CDTF">2021-09-24T16:29:17Z</dcterms:created>
  <dcterms:modified xsi:type="dcterms:W3CDTF">2026-01-28T18:43:45Z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0x01010015B98B9FB81815449957933FBE0B3486</vt:lpwstr>
  </property>
</Properties>
</file>